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  <p:embeddedFont>
      <p:font typeface="Helvetica Neue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gGObPEaATdhP+wdfT2NxBKvrKE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22" Type="http://schemas.openxmlformats.org/officeDocument/2006/relationships/font" Target="fonts/HelveticaNeue-italic.fntdata"/><Relationship Id="rId21" Type="http://schemas.openxmlformats.org/officeDocument/2006/relationships/font" Target="fonts/HelveticaNeue-bold.fntdata"/><Relationship Id="rId24" Type="http://schemas.openxmlformats.org/officeDocument/2006/relationships/font" Target="fonts/HelveticaNeueLight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italic.fntdata"/><Relationship Id="rId25" Type="http://schemas.openxmlformats.org/officeDocument/2006/relationships/font" Target="fonts/HelveticaNeueLight-bold.fntdata"/><Relationship Id="rId28" Type="http://customschemas.google.com/relationships/presentationmetadata" Target="metadata"/><Relationship Id="rId27" Type="http://schemas.openxmlformats.org/officeDocument/2006/relationships/font" Target="fonts/HelveticaNeue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e490a575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2e490a575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e490a575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e490a575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Reference here as well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e490a575f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2e490a57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[1] Reference here as well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e490a575f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22e490a575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 Light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6" name="Google Shape;66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 Light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 Light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 Light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 Light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102009" y="4713506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0" lang="en"/>
              <a:t>  </a:t>
            </a:r>
            <a:fld id="{00000000-1234-1234-1234-123412341234}" type="slidenum">
              <a:rPr b="0" lang="en"/>
              <a:t>‹#›</a:t>
            </a:fld>
            <a:endParaRPr b="0"/>
          </a:p>
        </p:txBody>
      </p:sp>
      <p:sp>
        <p:nvSpPr>
          <p:cNvPr id="68" name="Google Shape;68;p21"/>
          <p:cNvSpPr txBox="1"/>
          <p:nvPr>
            <p:ph idx="10" type="dt"/>
          </p:nvPr>
        </p:nvSpPr>
        <p:spPr>
          <a:xfrm>
            <a:off x="5943600" y="4713506"/>
            <a:ext cx="2158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9" name="Google Shape;69;p21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269110" y="4529211"/>
            <a:ext cx="1024358" cy="44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 Light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 Light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 Light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 Light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4" name="Google Shape;74;p22"/>
          <p:cNvSpPr txBox="1"/>
          <p:nvPr>
            <p:ph idx="12" type="sldNum"/>
          </p:nvPr>
        </p:nvSpPr>
        <p:spPr>
          <a:xfrm>
            <a:off x="8102009" y="4713506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0" lang="en"/>
              <a:t>  </a:t>
            </a:r>
            <a:fld id="{00000000-1234-1234-1234-123412341234}" type="slidenum">
              <a:rPr b="0" lang="en"/>
              <a:t>‹#›</a:t>
            </a:fld>
            <a:endParaRPr b="0"/>
          </a:p>
        </p:txBody>
      </p:sp>
      <p:sp>
        <p:nvSpPr>
          <p:cNvPr id="75" name="Google Shape;75;p22"/>
          <p:cNvSpPr txBox="1"/>
          <p:nvPr>
            <p:ph idx="10" type="dt"/>
          </p:nvPr>
        </p:nvSpPr>
        <p:spPr>
          <a:xfrm>
            <a:off x="5943600" y="4713506"/>
            <a:ext cx="2158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76" name="Google Shape;76;p22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269110" y="4529211"/>
            <a:ext cx="1024358" cy="44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8102009" y="4713506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0" lang="en"/>
              <a:t>  </a:t>
            </a:r>
            <a:fld id="{00000000-1234-1234-1234-123412341234}" type="slidenum">
              <a:rPr b="0" lang="en"/>
              <a:t>‹#›</a:t>
            </a:fld>
            <a:endParaRPr b="0"/>
          </a:p>
        </p:txBody>
      </p:sp>
      <p:sp>
        <p:nvSpPr>
          <p:cNvPr id="81" name="Google Shape;81;p23"/>
          <p:cNvSpPr txBox="1"/>
          <p:nvPr>
            <p:ph idx="10" type="dt"/>
          </p:nvPr>
        </p:nvSpPr>
        <p:spPr>
          <a:xfrm>
            <a:off x="5943600" y="4713506"/>
            <a:ext cx="2158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2" name="Google Shape;82;p23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269110" y="4529211"/>
            <a:ext cx="1024358" cy="44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2" type="sldNum"/>
          </p:nvPr>
        </p:nvSpPr>
        <p:spPr>
          <a:xfrm>
            <a:off x="8102009" y="4713506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0" lang="en"/>
              <a:t>  </a:t>
            </a:r>
            <a:fld id="{00000000-1234-1234-1234-123412341234}" type="slidenum">
              <a:rPr b="0" lang="en"/>
              <a:t>‹#›</a:t>
            </a:fld>
            <a:endParaRPr b="0"/>
          </a:p>
        </p:txBody>
      </p:sp>
      <p:sp>
        <p:nvSpPr>
          <p:cNvPr id="87" name="Google Shape;87;p24"/>
          <p:cNvSpPr txBox="1"/>
          <p:nvPr>
            <p:ph idx="10" type="dt"/>
          </p:nvPr>
        </p:nvSpPr>
        <p:spPr>
          <a:xfrm>
            <a:off x="5943600" y="4713506"/>
            <a:ext cx="2158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8" name="Google Shape;88;p24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269110" y="4529211"/>
            <a:ext cx="1024358" cy="44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/>
            </a:lvl1pPr>
          </a:lstStyle>
          <a:p/>
        </p:txBody>
      </p:sp>
      <p:sp>
        <p:nvSpPr>
          <p:cNvPr id="91" name="Google Shape;9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idx="1" type="body"/>
          </p:nvPr>
        </p:nvSpPr>
        <p:spPr>
          <a:xfrm>
            <a:off x="633113" y="3532668"/>
            <a:ext cx="7886700" cy="414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444848"/>
              </a:buClr>
              <a:buSzPts val="1500"/>
              <a:buFont typeface="Helvetica Neue Light"/>
              <a:buNone/>
              <a:defRPr b="0" i="0" sz="1500">
                <a:solidFill>
                  <a:srgbClr val="44484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24" name="Google Shape;24;p14"/>
          <p:cNvPicPr preferRelativeResize="0"/>
          <p:nvPr/>
        </p:nvPicPr>
        <p:blipFill rotWithShape="1">
          <a:blip r:embed="rId2">
            <a:alphaModFix/>
          </a:blip>
          <a:srcRect b="42109" l="31991" r="32034" t="42025"/>
          <a:stretch/>
        </p:blipFill>
        <p:spPr>
          <a:xfrm>
            <a:off x="5573211" y="563639"/>
            <a:ext cx="2946602" cy="99992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4"/>
          <p:cNvSpPr txBox="1"/>
          <p:nvPr>
            <p:ph idx="2" type="body"/>
          </p:nvPr>
        </p:nvSpPr>
        <p:spPr>
          <a:xfrm>
            <a:off x="633113" y="2838745"/>
            <a:ext cx="7887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Helvetica Neue"/>
              <a:buNone/>
              <a:defRPr b="1" i="0" sz="3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 txBox="1"/>
          <p:nvPr>
            <p:ph type="title"/>
          </p:nvPr>
        </p:nvSpPr>
        <p:spPr>
          <a:xfrm>
            <a:off x="445727" y="20002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" type="body"/>
          </p:nvPr>
        </p:nvSpPr>
        <p:spPr>
          <a:xfrm>
            <a:off x="436820" y="1326713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•"/>
              <a:defRPr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•"/>
              <a:defRPr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2" type="sldNum"/>
          </p:nvPr>
        </p:nvSpPr>
        <p:spPr>
          <a:xfrm>
            <a:off x="8102009" y="4713506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0" lang="en"/>
              <a:t>  </a:t>
            </a:r>
            <a:fld id="{00000000-1234-1234-1234-123412341234}" type="slidenum">
              <a:rPr b="0" lang="en"/>
              <a:t>‹#›</a:t>
            </a:fld>
            <a:endParaRPr b="0"/>
          </a:p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5943600" y="4713506"/>
            <a:ext cx="2158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1" name="Google Shape;31;p15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269110" y="4529211"/>
            <a:ext cx="1024358" cy="44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5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185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752">
          <p15:clr>
            <a:srgbClr val="FBAE40"/>
          </p15:clr>
        </p15:guide>
        <p15:guide id="6" pos="91">
          <p15:clr>
            <a:srgbClr val="FBAE40"/>
          </p15:clr>
        </p15:guide>
        <p15:guide id="7" pos="277">
          <p15:clr>
            <a:srgbClr val="FBAE40"/>
          </p15:clr>
        </p15:guide>
        <p15:guide id="8" orient="horz" pos="838">
          <p15:clr>
            <a:srgbClr val="FBAE40"/>
          </p15:clr>
        </p15:guide>
        <p15:guide id="9" pos="5244">
          <p15:clr>
            <a:srgbClr val="FBAE40"/>
          </p15:clr>
        </p15:guide>
        <p15:guide id="10" orient="horz" pos="2896">
          <p15:clr>
            <a:srgbClr val="FBAE40"/>
          </p15:clr>
        </p15:guide>
        <p15:guide id="11" pos="5669">
          <p15:clr>
            <a:srgbClr val="FBAE40"/>
          </p15:clr>
        </p15:guide>
        <p15:guide id="12" orient="horz" pos="2981">
          <p15:clr>
            <a:srgbClr val="FBAE40"/>
          </p15:clr>
        </p15:guide>
        <p15:guide id="13" orient="horz" pos="3151">
          <p15:clr>
            <a:srgbClr val="FBAE40"/>
          </p15:clr>
        </p15:guide>
        <p15:guide id="14" orient="horz" pos="308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Helvetica Neue"/>
              <a:buNone/>
              <a:defRPr sz="27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 Light"/>
              <a:buNone/>
              <a:defRPr b="0" i="0" sz="1500">
                <a:solidFill>
                  <a:srgbClr val="88888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Helvetica Neue Light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Helvetica Neue Light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 Light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 Light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8102009" y="4713506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0" lang="en"/>
              <a:t>  </a:t>
            </a:r>
            <a:fld id="{00000000-1234-1234-1234-123412341234}" type="slidenum">
              <a:rPr b="0" lang="en"/>
              <a:t>‹#›</a:t>
            </a:fld>
            <a:endParaRPr b="0"/>
          </a:p>
        </p:txBody>
      </p:sp>
      <p:sp>
        <p:nvSpPr>
          <p:cNvPr id="36" name="Google Shape;36;p16"/>
          <p:cNvSpPr txBox="1"/>
          <p:nvPr>
            <p:ph idx="10" type="dt"/>
          </p:nvPr>
        </p:nvSpPr>
        <p:spPr>
          <a:xfrm>
            <a:off x="5943600" y="4713506"/>
            <a:ext cx="2158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7" name="Google Shape;37;p16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269110" y="4529211"/>
            <a:ext cx="1024358" cy="44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2" type="sldNum"/>
          </p:nvPr>
        </p:nvSpPr>
        <p:spPr>
          <a:xfrm>
            <a:off x="8102009" y="4713506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0" lang="en"/>
              <a:t>  </a:t>
            </a:r>
            <a:fld id="{00000000-1234-1234-1234-123412341234}" type="slidenum">
              <a:rPr b="0" lang="en"/>
              <a:t>‹#›</a:t>
            </a:fld>
            <a:endParaRPr b="0"/>
          </a:p>
        </p:txBody>
      </p:sp>
      <p:sp>
        <p:nvSpPr>
          <p:cNvPr id="43" name="Google Shape;43;p17"/>
          <p:cNvSpPr txBox="1"/>
          <p:nvPr>
            <p:ph idx="10" type="dt"/>
          </p:nvPr>
        </p:nvSpPr>
        <p:spPr>
          <a:xfrm>
            <a:off x="5943600" y="4713506"/>
            <a:ext cx="2158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4" name="Google Shape;44;p17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269110" y="4529211"/>
            <a:ext cx="1024358" cy="44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 Light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0" name="Google Shape;50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8102009" y="4713506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0" lang="en"/>
              <a:t>  </a:t>
            </a:r>
            <a:fld id="{00000000-1234-1234-1234-123412341234}" type="slidenum">
              <a:rPr b="0" lang="en"/>
              <a:t>‹#›</a:t>
            </a:fld>
            <a:endParaRPr b="0"/>
          </a:p>
        </p:txBody>
      </p:sp>
      <p:sp>
        <p:nvSpPr>
          <p:cNvPr id="52" name="Google Shape;52;p18"/>
          <p:cNvSpPr txBox="1"/>
          <p:nvPr>
            <p:ph idx="10" type="dt"/>
          </p:nvPr>
        </p:nvSpPr>
        <p:spPr>
          <a:xfrm>
            <a:off x="5943600" y="4713506"/>
            <a:ext cx="2158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3" name="Google Shape;53;p18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269110" y="4529211"/>
            <a:ext cx="1024358" cy="44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2" type="sldNum"/>
          </p:nvPr>
        </p:nvSpPr>
        <p:spPr>
          <a:xfrm>
            <a:off x="8102009" y="4713506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0" lang="en"/>
              <a:t>  </a:t>
            </a:r>
            <a:fld id="{00000000-1234-1234-1234-123412341234}" type="slidenum">
              <a:rPr b="0" lang="en"/>
              <a:t>‹#›</a:t>
            </a:fld>
            <a:endParaRPr b="0"/>
          </a:p>
        </p:txBody>
      </p:sp>
      <p:sp>
        <p:nvSpPr>
          <p:cNvPr id="57" name="Google Shape;57;p19"/>
          <p:cNvSpPr txBox="1"/>
          <p:nvPr>
            <p:ph idx="10" type="dt"/>
          </p:nvPr>
        </p:nvSpPr>
        <p:spPr>
          <a:xfrm>
            <a:off x="5943600" y="4713506"/>
            <a:ext cx="2158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8" name="Google Shape;58;p19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269110" y="4529211"/>
            <a:ext cx="1024358" cy="44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8102009" y="4713506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0" lang="en"/>
              <a:t>  </a:t>
            </a:r>
            <a:fld id="{00000000-1234-1234-1234-123412341234}" type="slidenum">
              <a:rPr b="0" lang="en"/>
              <a:t>‹#›</a:t>
            </a:fld>
            <a:endParaRPr b="0"/>
          </a:p>
        </p:txBody>
      </p:sp>
      <p:sp>
        <p:nvSpPr>
          <p:cNvPr id="61" name="Google Shape;61;p20"/>
          <p:cNvSpPr txBox="1"/>
          <p:nvPr>
            <p:ph idx="10" type="dt"/>
          </p:nvPr>
        </p:nvSpPr>
        <p:spPr>
          <a:xfrm>
            <a:off x="5943600" y="4713506"/>
            <a:ext cx="2158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2" name="Google Shape;62;p20"/>
          <p:cNvPicPr preferRelativeResize="0"/>
          <p:nvPr/>
        </p:nvPicPr>
        <p:blipFill rotWithShape="1">
          <a:blip r:embed="rId2">
            <a:alphaModFix/>
          </a:blip>
          <a:srcRect b="38397" l="29654" r="29479" t="38312"/>
          <a:stretch/>
        </p:blipFill>
        <p:spPr>
          <a:xfrm>
            <a:off x="269110" y="4529211"/>
            <a:ext cx="1024358" cy="449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"/>
              <a:buNone/>
              <a:defRPr b="1" i="0" sz="3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 Light"/>
              <a:buChar char="•"/>
              <a:defRPr b="0" i="0" sz="21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b="0"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Helvetica Neue Light"/>
              <a:buChar char="•"/>
              <a:defRPr b="0" i="0" sz="15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•"/>
              <a:defRPr b="0" i="0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•"/>
              <a:defRPr b="0" i="0" sz="1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8" name="Google Shape;8;p11"/>
          <p:cNvGrpSpPr/>
          <p:nvPr/>
        </p:nvGrpSpPr>
        <p:grpSpPr>
          <a:xfrm>
            <a:off x="0" y="5067300"/>
            <a:ext cx="9143999" cy="79122"/>
            <a:chOff x="0" y="6756400"/>
            <a:chExt cx="12191998" cy="105496"/>
          </a:xfrm>
        </p:grpSpPr>
        <p:pic>
          <p:nvPicPr>
            <p:cNvPr id="9" name="Google Shape;9;p1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1524000" y="6756400"/>
              <a:ext cx="9143999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1"/>
            <p:cNvPicPr preferRelativeResize="0"/>
            <p:nvPr/>
          </p:nvPicPr>
          <p:blipFill rotWithShape="1">
            <a:blip r:embed="rId2">
              <a:alphaModFix/>
            </a:blip>
            <a:srcRect b="15585" l="0" r="71580" t="0"/>
            <a:stretch/>
          </p:blipFill>
          <p:spPr>
            <a:xfrm>
              <a:off x="0" y="6756400"/>
              <a:ext cx="2598715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11"/>
            <p:cNvPicPr preferRelativeResize="0"/>
            <p:nvPr/>
          </p:nvPicPr>
          <p:blipFill rotWithShape="1">
            <a:blip r:embed="rId3">
              <a:alphaModFix/>
            </a:blip>
            <a:srcRect b="15585" l="0" r="71580" t="0"/>
            <a:stretch/>
          </p:blipFill>
          <p:spPr>
            <a:xfrm>
              <a:off x="9593283" y="6756400"/>
              <a:ext cx="2598715" cy="1054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102009" y="4713506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0" lang="en"/>
              <a:t>  </a:t>
            </a:r>
            <a:fld id="{00000000-1234-1234-1234-123412341234}" type="slidenum">
              <a:rPr b="0" lang="en"/>
              <a:t>‹#›</a:t>
            </a:fld>
            <a:endParaRPr b="0"/>
          </a:p>
        </p:txBody>
      </p:sp>
      <p:sp>
        <p:nvSpPr>
          <p:cNvPr id="13" name="Google Shape;13;p11"/>
          <p:cNvSpPr txBox="1"/>
          <p:nvPr>
            <p:ph idx="10" type="dt"/>
          </p:nvPr>
        </p:nvSpPr>
        <p:spPr>
          <a:xfrm>
            <a:off x="5943600" y="4713506"/>
            <a:ext cx="2158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7F7F7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i.org/10.4236/jilsa.2022.144004" TargetMode="External"/><Relationship Id="rId4" Type="http://schemas.openxmlformats.org/officeDocument/2006/relationships/hyperlink" Target="https://www.kaggle.com/code/omikuxmarmakadia2121/chest-x-ray-classifier-densenet-begineer-s-code/notebook" TargetMode="External"/><Relationship Id="rId5" Type="http://schemas.openxmlformats.org/officeDocument/2006/relationships/hyperlink" Target="https://www.kaggle.com/code/omikuxmarmakadia2121/chest-x-ray-classifier-densenet-begineer-s-code/noteboo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i.org/10.4236/jilsa.2022.144004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miro.com/app/board/uXjVMe16ijI=/?share_link_id=565798120623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code/omikumarmakadia2121/chest-x-ray-classifier-densenet-begineer-s-code/notebook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code/omikumarmakadia2121/chest-x-ray-classifier-densenet-begineer-s-code/notebook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aggle.com/code/omikumarmakadia2121/chest-x-ray-classifier-densenet-begineer-s-code/notebook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311700" y="90428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Mid Progress Presentation</a:t>
            </a:r>
            <a:endParaRPr sz="4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0" y="2026350"/>
            <a:ext cx="91440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r>
              <a:rPr lang="en" sz="2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Chest diseases classification using DenseNet121</a:t>
            </a:r>
            <a:endParaRPr sz="2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</a:pPr>
            <a:r>
              <a:rPr lang="en" sz="15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Computer vision and Machine learning</a:t>
            </a:r>
            <a:endParaRPr sz="15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2177700" y="3422775"/>
            <a:ext cx="478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Omikumar Makadia, Pratham Mehta, Purvansh Barodia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BTech. CSE, School of Engineering and Applied Sciences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1494750" y="4261572"/>
            <a:ext cx="6154500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Mentor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Professor Mehul Raval, School of Engineering and Applied Sciences</a:t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22e490a575f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0" y="945650"/>
            <a:ext cx="3229501" cy="3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2e490a575f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475" y="994550"/>
            <a:ext cx="5558524" cy="3154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2e490a575f_0_52"/>
          <p:cNvSpPr txBox="1"/>
          <p:nvPr/>
        </p:nvSpPr>
        <p:spPr>
          <a:xfrm>
            <a:off x="0" y="0"/>
            <a:ext cx="9144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</a:rPr>
              <a:t>Results(4/5)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2e490a575f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50" y="569275"/>
            <a:ext cx="8125900" cy="38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2e490a575f_0_59"/>
          <p:cNvSpPr txBox="1"/>
          <p:nvPr/>
        </p:nvSpPr>
        <p:spPr>
          <a:xfrm>
            <a:off x="0" y="0"/>
            <a:ext cx="9144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</a:rPr>
              <a:t>Results(5/5)</a:t>
            </a:r>
            <a:endParaRPr b="1"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/>
          <p:nvPr>
            <p:ph type="title"/>
          </p:nvPr>
        </p:nvSpPr>
        <p:spPr>
          <a:xfrm>
            <a:off x="311725" y="-147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Role of each group member</a:t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 txBox="1"/>
          <p:nvPr>
            <p:ph idx="1" type="body"/>
          </p:nvPr>
        </p:nvSpPr>
        <p:spPr>
          <a:xfrm>
            <a:off x="0" y="308544"/>
            <a:ext cx="6310231" cy="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Omikumar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- Doing literature Survey, LaTex report, PPT making, Dataset implementation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Pratham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- Model implementation, weekly report, report content , PPT making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b="1" lang="en" sz="800">
                <a:latin typeface="Arial"/>
                <a:ea typeface="Arial"/>
                <a:cs typeface="Arial"/>
                <a:sym typeface="Arial"/>
              </a:rPr>
              <a:t>Purvansh</a:t>
            </a:r>
            <a:r>
              <a:rPr lang="en" sz="800">
                <a:latin typeface="Arial"/>
                <a:ea typeface="Arial"/>
                <a:cs typeface="Arial"/>
                <a:sym typeface="Arial"/>
              </a:rPr>
              <a:t> - Model understanding, weekly report, PPT making, report content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				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		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					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				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			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		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 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					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				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			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latin typeface="Arial"/>
                <a:ea typeface="Arial"/>
                <a:cs typeface="Arial"/>
                <a:sym typeface="Arial"/>
              </a:rPr>
              <a:t>		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  <a:p>
            <a:pPr indent="0" lvl="0" marL="180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800"/>
          </a:p>
        </p:txBody>
      </p:sp>
      <p:sp>
        <p:nvSpPr>
          <p:cNvPr id="203" name="Google Shape;203;p8"/>
          <p:cNvSpPr txBox="1"/>
          <p:nvPr/>
        </p:nvSpPr>
        <p:spPr>
          <a:xfrm>
            <a:off x="597395" y="4039247"/>
            <a:ext cx="3000000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GAN based Image generation [10]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148696" y="4573361"/>
            <a:ext cx="7373851" cy="5231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[10-11-12]</a:t>
            </a:r>
            <a:r>
              <a:rPr b="0" i="0" lang="en" sz="1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Sundaram, S., &amp; Hulkund, N. (2021). Gan-based data augmentation for chest x-ray classification. </a:t>
            </a:r>
            <a:r>
              <a:rPr b="0" i="1" lang="en" sz="1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arXiv:2107.02970</a:t>
            </a:r>
            <a:r>
              <a:rPr b="0" i="0" lang="en" sz="11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471" y="1961477"/>
            <a:ext cx="2254644" cy="2110892"/>
          </a:xfrm>
          <a:prstGeom prst="rect">
            <a:avLst/>
          </a:prstGeom>
          <a:noFill/>
          <a:ln cap="flat" cmpd="sng" w="9525">
            <a:solidFill>
              <a:srgbClr val="884A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8"/>
          <p:cNvSpPr/>
          <p:nvPr/>
        </p:nvSpPr>
        <p:spPr>
          <a:xfrm>
            <a:off x="2684625" y="1096371"/>
            <a:ext cx="1378015" cy="72285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5400">
            <a:solidFill>
              <a:srgbClr val="633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Synthetic Data Augmentation</a:t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72514" y="1111846"/>
            <a:ext cx="1218876" cy="614462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5400">
            <a:solidFill>
              <a:srgbClr val="633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 Imbalance Problem</a:t>
            </a:r>
            <a:endParaRPr/>
          </a:p>
        </p:txBody>
      </p:sp>
      <p:cxnSp>
        <p:nvCxnSpPr>
          <p:cNvPr id="208" name="Google Shape;208;p8"/>
          <p:cNvCxnSpPr/>
          <p:nvPr/>
        </p:nvCxnSpPr>
        <p:spPr>
          <a:xfrm>
            <a:off x="597395" y="1726308"/>
            <a:ext cx="303076" cy="593982"/>
          </a:xfrm>
          <a:prstGeom prst="straightConnector1">
            <a:avLst/>
          </a:prstGeom>
          <a:noFill/>
          <a:ln cap="flat" cmpd="sng" w="9525">
            <a:solidFill>
              <a:srgbClr val="884A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9" name="Google Shape;20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2574" y="677048"/>
            <a:ext cx="4675969" cy="1143731"/>
          </a:xfrm>
          <a:prstGeom prst="rect">
            <a:avLst/>
          </a:prstGeom>
          <a:noFill/>
          <a:ln cap="flat" cmpd="sng" w="9525">
            <a:solidFill>
              <a:srgbClr val="884A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3673" y="2586427"/>
            <a:ext cx="4436531" cy="1425600"/>
          </a:xfrm>
          <a:prstGeom prst="rect">
            <a:avLst/>
          </a:prstGeom>
          <a:noFill/>
          <a:ln cap="flat" cmpd="sng" w="9525">
            <a:solidFill>
              <a:srgbClr val="884A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1" name="Google Shape;211;p8"/>
          <p:cNvCxnSpPr>
            <a:stCxn id="206" idx="1"/>
          </p:cNvCxnSpPr>
          <p:nvPr/>
        </p:nvCxnSpPr>
        <p:spPr>
          <a:xfrm flipH="1">
            <a:off x="2278425" y="1457796"/>
            <a:ext cx="406200" cy="503700"/>
          </a:xfrm>
          <a:prstGeom prst="straightConnector1">
            <a:avLst/>
          </a:prstGeom>
          <a:noFill/>
          <a:ln cap="flat" cmpd="sng" w="9525">
            <a:solidFill>
              <a:srgbClr val="884A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2" name="Google Shape;212;p8"/>
          <p:cNvSpPr txBox="1"/>
          <p:nvPr/>
        </p:nvSpPr>
        <p:spPr>
          <a:xfrm>
            <a:off x="4780554" y="1807588"/>
            <a:ext cx="38159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 of the proposed architecture[11]</a:t>
            </a:r>
            <a:endParaRPr/>
          </a:p>
        </p:txBody>
      </p:sp>
      <p:sp>
        <p:nvSpPr>
          <p:cNvPr id="213" name="Google Shape;213;p8"/>
          <p:cNvSpPr txBox="1"/>
          <p:nvPr/>
        </p:nvSpPr>
        <p:spPr>
          <a:xfrm>
            <a:off x="5459999" y="4076826"/>
            <a:ext cx="38159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AUC performance[12]</a:t>
            </a:r>
            <a:endParaRPr/>
          </a:p>
        </p:txBody>
      </p:sp>
      <p:sp>
        <p:nvSpPr>
          <p:cNvPr id="214" name="Google Shape;214;p8"/>
          <p:cNvSpPr/>
          <p:nvPr/>
        </p:nvSpPr>
        <p:spPr>
          <a:xfrm>
            <a:off x="5672470" y="2586427"/>
            <a:ext cx="2876107" cy="337526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 cap="flat" cmpd="sng" w="25400">
            <a:solidFill>
              <a:srgbClr val="633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1" st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2" st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 txBox="1"/>
          <p:nvPr>
            <p:ph type="title"/>
          </p:nvPr>
        </p:nvSpPr>
        <p:spPr>
          <a:xfrm>
            <a:off x="149650" y="-9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solidFill>
                  <a:schemeClr val="dk2"/>
                </a:solidFill>
              </a:rPr>
              <a:t>References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222900" y="478650"/>
            <a:ext cx="8698200" cy="68433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Huang, G., Liu, Z., Van Der Maaten, L., &amp; Weinberger, K. Q. (2017). Densely connected convolutional networks. In </a:t>
            </a:r>
            <a:r>
              <a:rPr b="0" i="1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Proceedings of the IEEE conference on computer vision and pattern recognition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(pp. 4700-4708).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[2-3] </a:t>
            </a:r>
            <a:r>
              <a:rPr b="0" i="1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Multi-label chest X-ray classification via deep learning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(2022, October 31).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https://doi.org/10.4236/jilsa.2022.144004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[4-5]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Omikumarmakadia2121. (2023, March 10). </a:t>
            </a:r>
            <a:r>
              <a:rPr b="0" i="1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Chest X-ray classifier DenseNet + Begineer's code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Kaggle: Your Machine Learning and Data Science Community.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https://www.kaggle.com/code/omikuxmarmakadia2121/chest-x-ray-classifier-densenet-begineer-s-code/notebook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[6-7-8-9]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Omikumarmakadia2121. (2023, March 10). </a:t>
            </a:r>
            <a:r>
              <a:rPr b="0" i="1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Chest X-ray classifier DenseNet + Begineer's code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Kaggle: Your Machine Learning and Data Science Community.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https://www.kaggle.com/code/omikuxmarmakadia2121/chest-x-ray-classifier-densenet-begineer-s-code/notebook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[10-11-12]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Sundaram, S., &amp; Hulkund, N. (2021). Gan-based data augmentation for chest x-ray classification. </a:t>
            </a:r>
            <a:r>
              <a:rPr b="0" i="1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arXiv preprint arXiv:2107.02970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sng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/>
          <p:nvPr>
            <p:ph idx="1" type="body"/>
          </p:nvPr>
        </p:nvSpPr>
        <p:spPr>
          <a:xfrm>
            <a:off x="274075" y="1820100"/>
            <a:ext cx="85206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47727"/>
              <a:buNone/>
            </a:pPr>
            <a:r>
              <a:rPr b="1" lang="en" sz="17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!</a:t>
            </a:r>
            <a:endParaRPr b="1" sz="17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71428"/>
              <a:buNone/>
            </a:pPr>
            <a:r>
              <a:rPr b="1" lang="en" sz="4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lang="en" sz="4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ratham.m@ahduni.edu.in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71428"/>
              <a:buNone/>
            </a:pPr>
            <a:r>
              <a:rPr b="1" lang="en" sz="4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</a:t>
            </a:r>
            <a:r>
              <a:rPr b="1" lang="en" sz="4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mikumar.m@ahduni.edu.in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71428"/>
              <a:buNone/>
            </a:pPr>
            <a:r>
              <a:rPr b="1" lang="en" sz="4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purvansh.b@ahduni.edu.in</a:t>
            </a:r>
            <a:endParaRPr b="1" sz="4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3339300" y="3999782"/>
            <a:ext cx="24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DenseNet architecture[1]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 txBox="1"/>
          <p:nvPr>
            <p:ph type="title"/>
          </p:nvPr>
        </p:nvSpPr>
        <p:spPr>
          <a:xfrm>
            <a:off x="100675" y="-82861"/>
            <a:ext cx="91440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000">
                <a:solidFill>
                  <a:srgbClr val="802017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endParaRPr sz="2000">
              <a:solidFill>
                <a:srgbClr val="8020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335125" y="4469507"/>
            <a:ext cx="8675100" cy="6093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Huang, G., Liu, Z., Van Der Maaten, L., &amp; Weinberger, K. Q. (2017). Densely connected convolutional networks. In </a:t>
            </a:r>
            <a:r>
              <a:rPr b="0" i="1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Proceedings of the IEEE conference on computer vision and pattern recognition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(pp. 4700-4708).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7102436" y="219043"/>
            <a:ext cx="1534500" cy="6285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5400">
            <a:solidFill>
              <a:srgbClr val="633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L(L+1) / 2 connections </a:t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311" y="1460532"/>
            <a:ext cx="5951401" cy="2222437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9" name="Google Shape;109;p2"/>
          <p:cNvCxnSpPr/>
          <p:nvPr/>
        </p:nvCxnSpPr>
        <p:spPr>
          <a:xfrm flipH="1">
            <a:off x="5704360" y="758057"/>
            <a:ext cx="1236000" cy="594300"/>
          </a:xfrm>
          <a:prstGeom prst="straightConnector1">
            <a:avLst/>
          </a:prstGeom>
          <a:noFill/>
          <a:ln cap="flat" cmpd="sng" w="9525">
            <a:solidFill>
              <a:srgbClr val="884A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" name="Google Shape;110;p2"/>
          <p:cNvCxnSpPr/>
          <p:nvPr/>
        </p:nvCxnSpPr>
        <p:spPr>
          <a:xfrm>
            <a:off x="7589289" y="2801131"/>
            <a:ext cx="560798" cy="562271"/>
          </a:xfrm>
          <a:prstGeom prst="straightConnector1">
            <a:avLst/>
          </a:prstGeom>
          <a:noFill/>
          <a:ln cap="flat" cmpd="sng" w="9525">
            <a:solidFill>
              <a:srgbClr val="884A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" name="Google Shape;111;p2"/>
          <p:cNvSpPr/>
          <p:nvPr/>
        </p:nvSpPr>
        <p:spPr>
          <a:xfrm>
            <a:off x="7700687" y="3510345"/>
            <a:ext cx="1288111" cy="612916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5400">
            <a:solidFill>
              <a:srgbClr val="633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 Pooling</a:t>
            </a:r>
            <a:endParaRPr/>
          </a:p>
        </p:txBody>
      </p:sp>
      <p:cxnSp>
        <p:nvCxnSpPr>
          <p:cNvPr id="112" name="Google Shape;112;p2"/>
          <p:cNvCxnSpPr/>
          <p:nvPr/>
        </p:nvCxnSpPr>
        <p:spPr>
          <a:xfrm rot="10800000">
            <a:off x="1203763" y="1043997"/>
            <a:ext cx="473400" cy="349800"/>
          </a:xfrm>
          <a:prstGeom prst="straightConnector1">
            <a:avLst/>
          </a:prstGeom>
          <a:noFill/>
          <a:ln cap="flat" cmpd="sng" w="9525">
            <a:solidFill>
              <a:srgbClr val="884A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3" name="Google Shape;113;p2"/>
          <p:cNvSpPr/>
          <p:nvPr/>
        </p:nvSpPr>
        <p:spPr>
          <a:xfrm>
            <a:off x="262978" y="148747"/>
            <a:ext cx="1414200" cy="609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5400">
            <a:solidFill>
              <a:srgbClr val="633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Parameter Efficiency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57371" y="3572019"/>
            <a:ext cx="1414162" cy="609367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25400">
            <a:solidFill>
              <a:srgbClr val="633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Implicit Deep Supervision</a:t>
            </a:r>
            <a:endParaRPr/>
          </a:p>
        </p:txBody>
      </p:sp>
      <p:cxnSp>
        <p:nvCxnSpPr>
          <p:cNvPr id="115" name="Google Shape;115;p2"/>
          <p:cNvCxnSpPr/>
          <p:nvPr/>
        </p:nvCxnSpPr>
        <p:spPr>
          <a:xfrm flipH="1">
            <a:off x="764452" y="2965837"/>
            <a:ext cx="790259" cy="461175"/>
          </a:xfrm>
          <a:prstGeom prst="straightConnector1">
            <a:avLst/>
          </a:prstGeom>
          <a:noFill/>
          <a:ln cap="flat" cmpd="sng" w="9525">
            <a:solidFill>
              <a:srgbClr val="884A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e490a575f_0_5"/>
          <p:cNvSpPr txBox="1"/>
          <p:nvPr>
            <p:ph type="title"/>
          </p:nvPr>
        </p:nvSpPr>
        <p:spPr>
          <a:xfrm>
            <a:off x="100675" y="104700"/>
            <a:ext cx="91440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135000"/>
              <a:buNone/>
            </a:pPr>
            <a:r>
              <a:t/>
            </a:r>
            <a:endParaRPr sz="2000">
              <a:solidFill>
                <a:srgbClr val="8020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135000"/>
              <a:buNone/>
            </a:pPr>
            <a:r>
              <a:t/>
            </a:r>
            <a:endParaRPr sz="2000">
              <a:solidFill>
                <a:srgbClr val="8020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135000"/>
              <a:buNone/>
            </a:pPr>
            <a:r>
              <a:t/>
            </a:r>
            <a:endParaRPr sz="2000">
              <a:solidFill>
                <a:srgbClr val="80201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135000"/>
              <a:buNone/>
            </a:pPr>
            <a:r>
              <a:rPr lang="en" sz="2000">
                <a:solidFill>
                  <a:srgbClr val="802017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 sz="2000">
              <a:solidFill>
                <a:srgbClr val="80201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22e490a575f_0_5"/>
          <p:cNvSpPr txBox="1"/>
          <p:nvPr>
            <p:ph idx="1" type="body"/>
          </p:nvPr>
        </p:nvSpPr>
        <p:spPr>
          <a:xfrm>
            <a:off x="0" y="453329"/>
            <a:ext cx="8721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Medical imaging aids chest disease diagnosis.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			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						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2e490a575f_0_5"/>
          <p:cNvSpPr txBox="1"/>
          <p:nvPr/>
        </p:nvSpPr>
        <p:spPr>
          <a:xfrm>
            <a:off x="-737475" y="908851"/>
            <a:ext cx="59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Chest diseases classification using DenseNet121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22e490a575f_0_5"/>
          <p:cNvSpPr txBox="1"/>
          <p:nvPr/>
        </p:nvSpPr>
        <p:spPr>
          <a:xfrm>
            <a:off x="0" y="1375723"/>
            <a:ext cx="51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automated image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22e490a575f_0_5"/>
          <p:cNvSpPr txBox="1"/>
          <p:nvPr/>
        </p:nvSpPr>
        <p:spPr>
          <a:xfrm>
            <a:off x="335125" y="4469507"/>
            <a:ext cx="8675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Huang, G., Liu, Z., Van Der Maaten, L., &amp; Weinberger, K. Q. (2017). Densely connected convolutional networks. In </a:t>
            </a:r>
            <a:r>
              <a:rPr b="0" i="1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Proceedings of the IEEE conference on computer vision and pattern recognition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 (pp. 4700-4708).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/>
          <p:nvPr/>
        </p:nvSpPr>
        <p:spPr>
          <a:xfrm>
            <a:off x="162487" y="4096085"/>
            <a:ext cx="429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 of AUCROC of different models on test labels [2]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 txBox="1"/>
          <p:nvPr>
            <p:ph type="title"/>
          </p:nvPr>
        </p:nvSpPr>
        <p:spPr>
          <a:xfrm>
            <a:off x="0" y="-196675"/>
            <a:ext cx="91440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Existing body of work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>
            <p:ph idx="1" type="body"/>
          </p:nvPr>
        </p:nvSpPr>
        <p:spPr>
          <a:xfrm>
            <a:off x="139050" y="439459"/>
            <a:ext cx="76554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Deep learning models achieve high accuracy.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78300" y="4453062"/>
            <a:ext cx="8923800" cy="9715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[2-3] </a:t>
            </a:r>
            <a:r>
              <a:rPr b="0" i="1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Multi-label chest X-ray classification via deep learning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(2022, October 31).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https://doi.org/10.4236/jilsa.2022.144004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69313" y="656809"/>
            <a:ext cx="65217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Imbalanced training data affects positive case prediction.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78300" y="899319"/>
            <a:ext cx="77769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Careful management of training data enhances performance.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650" y="1623833"/>
            <a:ext cx="3667100" cy="2479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8679" y="1592125"/>
            <a:ext cx="4984668" cy="2479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3"/>
          <p:cNvSpPr txBox="1"/>
          <p:nvPr/>
        </p:nvSpPr>
        <p:spPr>
          <a:xfrm>
            <a:off x="5091013" y="40712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metrics per epoch.[3]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e490a575f_0_28"/>
          <p:cNvSpPr txBox="1"/>
          <p:nvPr>
            <p:ph type="title"/>
          </p:nvPr>
        </p:nvSpPr>
        <p:spPr>
          <a:xfrm>
            <a:off x="0" y="-196675"/>
            <a:ext cx="9144000" cy="6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000">
                <a:solidFill>
                  <a:srgbClr val="98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GANTT chart showing the project progress</a:t>
            </a:r>
            <a:endParaRPr sz="2000">
              <a:solidFill>
                <a:srgbClr val="98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22e490a575f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050"/>
            <a:ext cx="8839199" cy="34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>
            <p:ph type="title"/>
          </p:nvPr>
        </p:nvSpPr>
        <p:spPr>
          <a:xfrm>
            <a:off x="0" y="0"/>
            <a:ext cx="91440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Your Approach</a:t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075" y="512625"/>
            <a:ext cx="6139848" cy="4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"/>
          <p:cNvSpPr txBox="1"/>
          <p:nvPr/>
        </p:nvSpPr>
        <p:spPr>
          <a:xfrm>
            <a:off x="122400" y="4586800"/>
            <a:ext cx="902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[3] Approach_ML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. (n.d.). miro.com.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https://miro.com/app/board/uXjVMe16ijI=/?share_link_id=565798120623</a:t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/>
        </p:nvSpPr>
        <p:spPr>
          <a:xfrm>
            <a:off x="5534301" y="3426889"/>
            <a:ext cx="2418000" cy="8709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Diagnosis Distribution </a:t>
            </a: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>
            <p:ph type="title"/>
          </p:nvPr>
        </p:nvSpPr>
        <p:spPr>
          <a:xfrm>
            <a:off x="311700" y="-158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Results(1/5)</a:t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-392850" y="3286900"/>
            <a:ext cx="52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-95875" y="44046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[4-5] </a:t>
            </a:r>
            <a:r>
              <a:rPr b="0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Omikumarmakadia2121. (2023, March 10). </a:t>
            </a:r>
            <a:r>
              <a:rPr b="0" i="1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Chest X-ray classifier DenseNet + Begineer's code</a:t>
            </a:r>
            <a:r>
              <a:rPr b="0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Kaggle: Your Machine Learning and Data Science Community. </a:t>
            </a:r>
            <a:r>
              <a:rPr b="0" i="0" lang="en" sz="1200" u="none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https://www.kaggle.com/code/omikuxmarmakadia2121/chest-x-ray-classifier-densenet-begineer-s-code/notebook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729138" y="3728175"/>
            <a:ext cx="3000000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Diagnosis distribution - normal vs sick [4]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213" y="514588"/>
            <a:ext cx="3319875" cy="3185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1475" y="542125"/>
            <a:ext cx="4855301" cy="3185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 txBox="1"/>
          <p:nvPr/>
        </p:nvSpPr>
        <p:spPr>
          <a:xfrm>
            <a:off x="4035300" y="3302350"/>
            <a:ext cx="4861500" cy="397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Histogram Distribution - Female[7]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>
            <p:ph type="title"/>
          </p:nvPr>
        </p:nvSpPr>
        <p:spPr>
          <a:xfrm>
            <a:off x="311700" y="-158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Results(2/5)</a:t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-392850" y="3286900"/>
            <a:ext cx="52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-121125" y="4030550"/>
            <a:ext cx="914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[6-7]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Omikumarmakadia2121. (2023, March 10). </a:t>
            </a:r>
            <a:r>
              <a:rPr b="0" i="1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Chest X-ray classifier DenseNet + Begineer's code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Kaggle: Your Machine Learning and Data Science Community.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https://www.kaggle.com/code/omikuxmarmakadia2121/chest-x-ray-classifier-densenet-begineer-s-code/notebook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826794" y="2927551"/>
            <a:ext cx="3386100" cy="827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marR="190500" rtl="0" algn="l">
              <a:lnSpc>
                <a:spcPct val="140000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Histogram Distribution - Male[6]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75782"/>
            <a:ext cx="4869000" cy="240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5291" y="930900"/>
            <a:ext cx="4371572" cy="2305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"/>
          <p:cNvSpPr txBox="1"/>
          <p:nvPr/>
        </p:nvSpPr>
        <p:spPr>
          <a:xfrm>
            <a:off x="3647900" y="3628000"/>
            <a:ext cx="5351400" cy="6801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Various performance measures for each class present in the ChestXray 8 dataset [9]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>
            <p:ph type="title"/>
          </p:nvPr>
        </p:nvSpPr>
        <p:spPr>
          <a:xfrm>
            <a:off x="311700" y="-103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Results(3/5)</a:t>
            </a:r>
            <a:endParaRPr sz="2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-392850" y="3286900"/>
            <a:ext cx="52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-265750" y="4201700"/>
            <a:ext cx="914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[8-9]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Omikumarmakadia2121. (2023, March 10). </a:t>
            </a:r>
            <a:r>
              <a:rPr b="0" i="1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Chest X-ray classifier DenseNet + Begineer's code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Kaggle: Your Machine Learning and Data Science Community. </a:t>
            </a: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https://www.kaggle.com/code/omikuxmarmakadia2121/chest-x-ray-classifier-densenet-s-code/notebook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331238" y="3799875"/>
            <a:ext cx="3000000" cy="432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ROC curve [8]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337" y="816275"/>
            <a:ext cx="3139824" cy="2983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5375" y="862713"/>
            <a:ext cx="5556476" cy="25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Ahmedabad University ">
      <a:dk1>
        <a:srgbClr val="000000"/>
      </a:dk1>
      <a:lt1>
        <a:srgbClr val="FFFFFF"/>
      </a:lt1>
      <a:dk2>
        <a:srgbClr val="7D1916"/>
      </a:dk2>
      <a:lt2>
        <a:srgbClr val="F2F1EE"/>
      </a:lt2>
      <a:accent1>
        <a:srgbClr val="894C00"/>
      </a:accent1>
      <a:accent2>
        <a:srgbClr val="7F4700"/>
      </a:accent2>
      <a:accent3>
        <a:srgbClr val="A5A5A5"/>
      </a:accent3>
      <a:accent4>
        <a:srgbClr val="BC933E"/>
      </a:accent4>
      <a:accent5>
        <a:srgbClr val="000000"/>
      </a:accent5>
      <a:accent6>
        <a:srgbClr val="FEFFFF"/>
      </a:accent6>
      <a:hlink>
        <a:srgbClr val="000000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